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9" r:id="rId3"/>
    <p:sldId id="257" r:id="rId4"/>
    <p:sldId id="261" r:id="rId5"/>
    <p:sldId id="263" r:id="rId6"/>
    <p:sldId id="260" r:id="rId7"/>
    <p:sldId id="273" r:id="rId8"/>
    <p:sldId id="269" r:id="rId9"/>
    <p:sldId id="268" r:id="rId10"/>
    <p:sldId id="270" r:id="rId11"/>
    <p:sldId id="274" r:id="rId12"/>
    <p:sldId id="264" r:id="rId13"/>
    <p:sldId id="265" r:id="rId14"/>
    <p:sldId id="280" r:id="rId15"/>
    <p:sldId id="267" r:id="rId16"/>
    <p:sldId id="281" r:id="rId17"/>
    <p:sldId id="278" r:id="rId18"/>
    <p:sldId id="279" r:id="rId1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734" autoAdjust="0"/>
  </p:normalViewPr>
  <p:slideViewPr>
    <p:cSldViewPr>
      <p:cViewPr varScale="1">
        <p:scale>
          <a:sx n="34" d="100"/>
          <a:sy n="34" d="100"/>
        </p:scale>
        <p:origin x="1891"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r>
              <a:rPr lang="en-US" smtClean="0"/>
              <a:t>Pennsylvania's QSR Manual Version 4.0  Appendix 30a</a:t>
            </a:r>
            <a:endParaRPr lang="en-US"/>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A5DA3168-0364-4668-88D7-0D389CC28A1E}" type="slidenum">
              <a:rPr lang="en-US" smtClean="0"/>
              <a:pPr/>
              <a:t>‹#›</a:t>
            </a:fld>
            <a:endParaRPr lang="en-US"/>
          </a:p>
        </p:txBody>
      </p:sp>
    </p:spTree>
    <p:extLst>
      <p:ext uri="{BB962C8B-B14F-4D97-AF65-F5344CB8AC3E}">
        <p14:creationId xmlns:p14="http://schemas.microsoft.com/office/powerpoint/2010/main" val="883795343"/>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r>
              <a:rPr lang="en-US" smtClean="0"/>
              <a:t>Pennsylvania's QSR Manual Version 4.0  Appendix 30a</a:t>
            </a:r>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693BFC6B-3842-4881-A740-4A3396A89B9A}" type="slidenum">
              <a:rPr lang="en-US" smtClean="0"/>
              <a:pPr/>
              <a:t>‹#›</a:t>
            </a:fld>
            <a:endParaRPr lang="en-US"/>
          </a:p>
        </p:txBody>
      </p:sp>
    </p:spTree>
    <p:extLst>
      <p:ext uri="{BB962C8B-B14F-4D97-AF65-F5344CB8AC3E}">
        <p14:creationId xmlns:p14="http://schemas.microsoft.com/office/powerpoint/2010/main" val="55449903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395379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County specific information – strengths</a:t>
            </a:r>
            <a:r>
              <a:rPr lang="en-US" b="0" baseline="0" dirty="0" smtClean="0"/>
              <a:t> highlighted in the QSR final report</a:t>
            </a:r>
            <a:endParaRPr lang="en-US" b="0"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213074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100" b="0" dirty="0" smtClean="0"/>
              <a:t>County specific information – areas</a:t>
            </a:r>
            <a:r>
              <a:rPr lang="en-US" sz="1100" b="0" baseline="0" dirty="0" smtClean="0"/>
              <a:t> of concern highlighted in the QSR final report</a:t>
            </a:r>
            <a:endParaRPr lang="en-US" sz="1100" b="0" dirty="0" smtClean="0"/>
          </a:p>
          <a:p>
            <a:pPr>
              <a:buFont typeface="Arial" pitchFamily="34" charset="0"/>
              <a:buNone/>
            </a:pPr>
            <a:endParaRPr lang="en-US" sz="1100" dirty="0" smtClean="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528142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Continuous improvement relies on strong </a:t>
            </a:r>
            <a:r>
              <a:rPr lang="en-US" u="sng" dirty="0" smtClean="0"/>
              <a:t>internal</a:t>
            </a:r>
            <a:r>
              <a:rPr lang="en-US" dirty="0" smtClean="0"/>
              <a:t> sponsorship to become a way of doing business. When an agency embarks on continuous quality improvement efforts, executive teams become “Sponsor Teams,” who are accountable for defining the high level vision of continuous improvement efforts and securing resources required for success. One crucial resource is people power; therefore, one of the Sponsor Team’s most important tasks early in the process is the creation and chartering of an “Implementation Team(s).”</a:t>
            </a:r>
          </a:p>
          <a:p>
            <a:pPr defTabSz="925464">
              <a:defRPr/>
            </a:pPr>
            <a:endParaRPr lang="en-US" dirty="0" smtClean="0"/>
          </a:p>
          <a:p>
            <a:pPr defTabSz="925464">
              <a:defRPr/>
            </a:pPr>
            <a:r>
              <a:rPr lang="en-US" dirty="0" smtClean="0"/>
              <a:t>“Improvement Team(s)” is/are the coach and guide of continuous improvement. Members of this team set the direction for and guide continuous improvement work day-to-day.  This team has hands-on responsibility for the improvement efforts and maintains ongoing responsibility for monitoring the continuous improvement efforts.  Teams should be large enough to represent key internal stakeholders, but small enough to make recommendations and decisions. (10-15 members suggested in large organizations.) Members of these teams should be considered content experts, be committed to continuous improvement and a willingness to understand Organizational Effectiveness models (such as APHSA’s DAPIM™ approach). Members should have the ability to build trusting relationships (internal and external to the organization). Often times, members of these teams will also charter and oversee the efforts of smaller work teams while also being a communicator to the Sponsor Team about the status of the continuous improvement efforts and provide recommendations to the Sponsor Team based on the monitorization of the continuous improvement efforts.</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236638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b="1" i="1" baseline="0" dirty="0" smtClean="0"/>
              <a:t>(Review Handout of CIP Template from QSR Manual)</a:t>
            </a:r>
            <a:endParaRPr lang="en-US" b="1" i="1" dirty="0" smtClean="0"/>
          </a:p>
          <a:p>
            <a:pPr defTabSz="925464">
              <a:defRPr/>
            </a:pPr>
            <a:endParaRPr lang="en-US" dirty="0" smtClean="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941475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endParaRPr lang="en-US" dirty="0" smtClean="0"/>
          </a:p>
          <a:p>
            <a:pPr defTabSz="925464">
              <a:defRPr/>
            </a:pPr>
            <a:r>
              <a:rPr lang="en-US" dirty="0" smtClean="0"/>
              <a:t>Each TA Collaborative will have members available to assist with the county’s implementation of change efforts, which will be supported by a technical assistance team including OCYF, the Pennsylvania Child Welfare Training Program, the American Bar Association, the Statewide Adoption and Permanency Network, the Administrative Offices of Pennsylvania Courts, and Hornby Zeller Associates.  </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935626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1" dirty="0" smtClean="0"/>
              <a:t>(</a:t>
            </a:r>
            <a:endParaRPr lang="en-US" b="1" dirty="0" smtClean="0"/>
          </a:p>
          <a:p>
            <a:endParaRPr lang="en-US" b="1"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140571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a:t>
            </a:r>
            <a:r>
              <a:rPr lang="en-US" baseline="0" dirty="0" smtClean="0"/>
              <a:t>/Answer</a:t>
            </a:r>
          </a:p>
          <a:p>
            <a:r>
              <a:rPr lang="en-US" baseline="0" dirty="0" smtClean="0"/>
              <a:t>Facilitate discussion</a:t>
            </a:r>
            <a:endParaRPr lang="en-US" dirty="0" smtClean="0"/>
          </a:p>
          <a:p>
            <a:r>
              <a:rPr lang="en-US" dirty="0" smtClean="0"/>
              <a:t>Outline the next steps</a:t>
            </a:r>
          </a:p>
          <a:p>
            <a:endParaRPr lang="en-US" dirty="0" smtClean="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758530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3184945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Steps Meeting is designed to be a starting point for the county agency’s efforts to begin the CQI process of developing an action plan (County Improvement Plan)</a:t>
            </a:r>
            <a:r>
              <a:rPr lang="en-US" baseline="0" dirty="0" smtClean="0"/>
              <a:t> </a:t>
            </a:r>
            <a:r>
              <a:rPr lang="en-US" dirty="0" smtClean="0"/>
              <a:t>for enhancing case practice and system performance.  We know that </a:t>
            </a:r>
            <a:r>
              <a:rPr lang="en-US" i="1" u="sng" dirty="0" smtClean="0"/>
              <a:t>County Name </a:t>
            </a:r>
            <a:r>
              <a:rPr lang="en-US" baseline="0" dirty="0" smtClean="0"/>
              <a:t>has made great strides in their continuous improvement work thus far and this Next Steps Meeting coincides with the work that is currently ongoing in </a:t>
            </a:r>
            <a:r>
              <a:rPr lang="en-US" i="1" u="sng" baseline="0" dirty="0" smtClean="0"/>
              <a:t>County Name</a:t>
            </a:r>
            <a:r>
              <a:rPr lang="en-US" baseline="0" dirty="0" smtClean="0"/>
              <a:t>.</a:t>
            </a:r>
            <a:endParaRPr lang="en-US" dirty="0" smtClean="0"/>
          </a:p>
          <a:p>
            <a:endParaRPr lang="en-US" dirty="0" smtClean="0"/>
          </a:p>
          <a:p>
            <a:r>
              <a:rPr lang="en-US" dirty="0" smtClean="0"/>
              <a:t>We will:</a:t>
            </a:r>
          </a:p>
          <a:p>
            <a:pPr>
              <a:buFont typeface="Arial" pitchFamily="34" charset="0"/>
              <a:buChar char="•"/>
            </a:pPr>
            <a:r>
              <a:rPr lang="en-US" dirty="0" smtClean="0"/>
              <a:t>Provide an overview and outline key components of the statewide CQI effort</a:t>
            </a:r>
            <a:r>
              <a:rPr lang="en-US" baseline="0" dirty="0" smtClean="0"/>
              <a:t> that is being phased in across the state;</a:t>
            </a:r>
          </a:p>
          <a:p>
            <a:pPr>
              <a:buFont typeface="Arial" pitchFamily="34" charset="0"/>
              <a:buChar char="•"/>
            </a:pPr>
            <a:r>
              <a:rPr lang="en-US" baseline="0" dirty="0" smtClean="0"/>
              <a:t>Review the QSR Process and the strengths and concerns outlined from </a:t>
            </a:r>
            <a:r>
              <a:rPr lang="en-US" i="1" u="sng" baseline="0" dirty="0" smtClean="0"/>
              <a:t>County Name’s</a:t>
            </a:r>
            <a:r>
              <a:rPr lang="en-US" i="1" u="none" baseline="0" dirty="0" smtClean="0"/>
              <a:t> </a:t>
            </a:r>
            <a:r>
              <a:rPr lang="en-US" baseline="0" dirty="0" smtClean="0"/>
              <a:t>QSR;</a:t>
            </a:r>
          </a:p>
          <a:p>
            <a:pPr>
              <a:buFont typeface="Arial" pitchFamily="34" charset="0"/>
              <a:buChar char="•"/>
            </a:pPr>
            <a:r>
              <a:rPr lang="en-US" baseline="0" dirty="0" smtClean="0"/>
              <a:t>Review the themes focused on in the </a:t>
            </a:r>
            <a:r>
              <a:rPr lang="en-US" i="1" u="sng" baseline="0" dirty="0" smtClean="0"/>
              <a:t>Date</a:t>
            </a:r>
            <a:r>
              <a:rPr lang="en-US" i="1" u="none" baseline="0" dirty="0" smtClean="0"/>
              <a:t> </a:t>
            </a:r>
            <a:r>
              <a:rPr lang="en-US" u="none" baseline="0" dirty="0" smtClean="0"/>
              <a:t>licensing</a:t>
            </a:r>
            <a:r>
              <a:rPr lang="en-US" baseline="0" dirty="0" smtClean="0"/>
              <a:t> review and note how this review coincides with the QSR results;</a:t>
            </a:r>
          </a:p>
          <a:p>
            <a:pPr>
              <a:buFont typeface="Arial" pitchFamily="34" charset="0"/>
              <a:buChar char="•"/>
            </a:pPr>
            <a:r>
              <a:rPr lang="en-US" baseline="0" dirty="0" smtClean="0"/>
              <a:t>Review the concepts of Sponsor Team and Improvement Teams and how these entities will be integral in the continuous improvement process;</a:t>
            </a:r>
          </a:p>
          <a:p>
            <a:pPr>
              <a:buFont typeface="Arial" pitchFamily="34" charset="0"/>
              <a:buChar char="•"/>
            </a:pPr>
            <a:r>
              <a:rPr lang="en-US" baseline="0" dirty="0" smtClean="0"/>
              <a:t>Outline of the components of the County Improvement Plan; and </a:t>
            </a:r>
          </a:p>
          <a:p>
            <a:pPr>
              <a:buFont typeface="Arial" pitchFamily="34" charset="0"/>
              <a:buChar char="•"/>
            </a:pPr>
            <a:r>
              <a:rPr lang="en-US" baseline="0" dirty="0" smtClean="0"/>
              <a:t>Discuss the Statewide TA Collaborative effort and the </a:t>
            </a:r>
            <a:r>
              <a:rPr lang="en-US" i="1" u="sng" baseline="0" dirty="0" smtClean="0"/>
              <a:t>County Name’s</a:t>
            </a:r>
            <a:r>
              <a:rPr lang="en-US" baseline="0" dirty="0" smtClean="0"/>
              <a:t>-specific TA Collaborative and how these entities can support the ongoing continuous improvement work.</a:t>
            </a:r>
          </a:p>
          <a:p>
            <a:pPr>
              <a:buFont typeface="Arial" pitchFamily="34" charset="0"/>
              <a:buChar char="•"/>
            </a:pPr>
            <a:endParaRPr lang="en-US" baseline="0" dirty="0" smtClean="0"/>
          </a:p>
          <a:p>
            <a:pPr>
              <a:buFont typeface="Arial" pitchFamily="34" charset="0"/>
              <a:buChar char="•"/>
            </a:pPr>
            <a:endParaRPr lang="en-US" dirty="0" smtClean="0"/>
          </a:p>
          <a:p>
            <a:endParaRPr lang="en-US" b="1" dirty="0" smtClean="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4166932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Implementing change at the local level is critical to the achievement of positive child, youth and family outcomes, particularly in a state-supervised and county-administered state. Casey Family Programs and the National Resource Center for Organizational Improvement (NRCOI) define continuous quality improvement as the complete process of identifying, describing, and analyzing strengths and problems and then testing, implementing, learning from, and revising solutions. It relies on an organizational culture that is proactive and supports continuous learning. CQI is firmly grounded in the overall mission, vision, and values of the agency. Perhaps most importantly, it is dependent upon the active inclusion and participation of staff at all levels of the agency, children, youth, families, and stakeholders throughout the process.</a:t>
            </a:r>
          </a:p>
          <a:p>
            <a:pPr defTabSz="925464">
              <a:defRPr/>
            </a:pPr>
            <a:endParaRPr lang="en-US" dirty="0" smtClean="0"/>
          </a:p>
          <a:p>
            <a:pPr defTabSz="925464">
              <a:defRPr/>
            </a:pPr>
            <a:r>
              <a:rPr lang="en-US" dirty="0" smtClean="0"/>
              <a:t>A well-developed Continuous Quality Improvement (CQI) process will be a vehicle to drive change forward in Pennsylvania (PA).  Continuous quality improvement is not a time limited project or initiative. This</a:t>
            </a:r>
            <a:r>
              <a:rPr lang="en-US" baseline="0" dirty="0" smtClean="0"/>
              <a:t> CQI process will be locally-driven, but supported by the State.  </a:t>
            </a:r>
            <a:r>
              <a:rPr lang="en-US" dirty="0" smtClean="0"/>
              <a:t>Pennsylvania’s CQI approach is therefore </a:t>
            </a:r>
            <a:r>
              <a:rPr lang="en-US" u="sng" dirty="0" smtClean="0"/>
              <a:t>not</a:t>
            </a:r>
            <a:r>
              <a:rPr lang="en-US" dirty="0" smtClean="0"/>
              <a:t> another new initiative, but an effort to reshape the system at the local and state level to support the achievement of positive outcomes for our children, youth and families.  The State will do this by better aligning existing quality improvement efforts to meet county’s needs in a more coordinated, connected way. We believe that the CQI process being developed in PA will support staff in improving their practice which will ultimately lead to healthy children, youth and families.  </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2369623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The CQI process is foundationally based on PA’s Practice Model/Standards which define quality practice. Defining quality practice is a key component in shifting PA’s quality improvement efforts away from compliance based requirements. If quality practice is not defined, it is too easy to fall back into a compliance based way of evaluating practice. Furthermore, the “true CQI goes beyond basic compliance and focuses on continuous learning about practice and outcomes” (Casey Family Programs, 2005). </a:t>
            </a:r>
          </a:p>
          <a:p>
            <a:pPr defTabSz="925464">
              <a:defRPr/>
            </a:pPr>
            <a:endParaRPr lang="en-US" dirty="0" smtClean="0"/>
          </a:p>
          <a:p>
            <a:pPr defTabSz="925464">
              <a:defRPr/>
            </a:pPr>
            <a:r>
              <a:rPr lang="en-US" dirty="0" smtClean="0"/>
              <a:t>For quality practice to be internalized and exhibited at the local level, organizations will need to create an environment in which quality practice is supported. All organizational levels within the Child Welfare System, including state, county and private providers, will need to be committed to improving outcomes for children, youth and families and a system must be created to support this work. The CQI process that has been developed in PA will support staff in improving their practice which will ultimately lead to healthy children, youth and families. </a:t>
            </a:r>
          </a:p>
          <a:p>
            <a:pPr defTabSz="925464">
              <a:defRPr/>
            </a:pPr>
            <a:endParaRPr lang="en-US" dirty="0" smtClean="0"/>
          </a:p>
          <a:p>
            <a:pPr defTabSz="925464">
              <a:defRPr/>
            </a:pPr>
            <a:endParaRPr lang="en-US" b="0" dirty="0" smtClean="0"/>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955533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smtClean="0"/>
              <a:t>(Brief overview as following slides will outline in more detail)</a:t>
            </a:r>
          </a:p>
          <a:p>
            <a:r>
              <a:rPr lang="en-US" dirty="0" smtClean="0"/>
              <a:t>Major components of our CQI effort include: </a:t>
            </a:r>
          </a:p>
          <a:p>
            <a:pPr>
              <a:buFont typeface="Arial" pitchFamily="34" charset="0"/>
              <a:buChar char="•"/>
            </a:pPr>
            <a:r>
              <a:rPr lang="en-US" dirty="0" smtClean="0"/>
              <a:t>Participation in PA’s </a:t>
            </a:r>
            <a:r>
              <a:rPr lang="en-US" u="sng" dirty="0" smtClean="0"/>
              <a:t>QSR process and Licensing Review</a:t>
            </a:r>
            <a:endParaRPr lang="en-US" dirty="0" smtClean="0"/>
          </a:p>
          <a:p>
            <a:pPr lvl="1">
              <a:buFont typeface="Arial" pitchFamily="34" charset="0"/>
              <a:buChar char="•"/>
            </a:pPr>
            <a:r>
              <a:rPr lang="en-US" u="sng" dirty="0" smtClean="0"/>
              <a:t>On-site Review</a:t>
            </a:r>
            <a:r>
              <a:rPr lang="en-US" dirty="0" smtClean="0"/>
              <a:t> - Process provides a basis for measuring, promoting, and strengthening best practice through the in-depth case review and practice appraisal through a combination of record reviews, interviews, observations and deductions made from fact patterns gathered and interpreted by trained reviewers by utilizing a standard QSR protocol with a specific set of indicators, to find out how children, youth and families are benefiting from services received and how well locally coordinated services are working. Information is also gathered from focus groups and interviews with key stakeholders. Preliminary results are presented at an Exit Conference at the conclusion of the onsite review week(s). </a:t>
            </a:r>
          </a:p>
          <a:p>
            <a:pPr lvl="1">
              <a:buFont typeface="Arial" pitchFamily="34" charset="0"/>
              <a:buChar char="•"/>
            </a:pPr>
            <a:r>
              <a:rPr lang="en-US" u="sng" dirty="0" smtClean="0"/>
              <a:t>Licensing Review</a:t>
            </a:r>
            <a:r>
              <a:rPr lang="en-US" dirty="0" smtClean="0"/>
              <a:t> – Compliance-based review focused on specific themes to assure licensure of the county agency.</a:t>
            </a:r>
          </a:p>
          <a:p>
            <a:pPr marL="462732" lvl="1" defTabSz="925464">
              <a:buFont typeface="Arial" pitchFamily="34" charset="0"/>
              <a:buChar char="•"/>
              <a:defRPr/>
            </a:pPr>
            <a:r>
              <a:rPr lang="en-US" u="sng" dirty="0" smtClean="0"/>
              <a:t>Next Steps Meeting</a:t>
            </a:r>
            <a:r>
              <a:rPr lang="en-US" dirty="0" smtClean="0"/>
              <a:t> – TODAY – The sharing of data/trends identified as areas of strength as well as areas of concern to s</a:t>
            </a:r>
            <a:r>
              <a:rPr lang="en-US" b="0" dirty="0" smtClean="0"/>
              <a:t>timulate actions and next steps to build on strengths and support efforts to improve outcomes.</a:t>
            </a:r>
            <a:endParaRPr lang="en-US" u="sng" dirty="0" smtClean="0"/>
          </a:p>
          <a:p>
            <a:pPr defTabSz="925464">
              <a:buFont typeface="Arial" pitchFamily="34" charset="0"/>
              <a:buChar char="•"/>
              <a:defRPr/>
            </a:pPr>
            <a:r>
              <a:rPr lang="en-US" dirty="0" smtClean="0"/>
              <a:t>The identification of a leadership </a:t>
            </a:r>
            <a:r>
              <a:rPr lang="en-US" u="sng" dirty="0" smtClean="0"/>
              <a:t>Sponsor Team</a:t>
            </a:r>
            <a:r>
              <a:rPr lang="en-US" dirty="0" smtClean="0"/>
              <a:t> and identification of a work </a:t>
            </a:r>
            <a:r>
              <a:rPr lang="en-US" u="sng" dirty="0" smtClean="0"/>
              <a:t>Improvement Team(s)</a:t>
            </a:r>
          </a:p>
          <a:p>
            <a:pPr defTabSz="925464">
              <a:buFont typeface="Arial" pitchFamily="34" charset="0"/>
              <a:buChar char="•"/>
              <a:defRPr/>
            </a:pPr>
            <a:r>
              <a:rPr lang="en-US" dirty="0" smtClean="0"/>
              <a:t>Development of a </a:t>
            </a:r>
            <a:r>
              <a:rPr lang="en-US" u="sng" dirty="0" smtClean="0"/>
              <a:t>County Improvement Plan (CIP) </a:t>
            </a:r>
            <a:r>
              <a:rPr lang="en-US" dirty="0" smtClean="0"/>
              <a:t>- Aimed to be the plan/guide/template that helps agencies drive organizational improvements. Must be monitored on an ongoing basis.  </a:t>
            </a:r>
          </a:p>
          <a:p>
            <a:pPr defTabSz="925464">
              <a:buFont typeface="Arial" pitchFamily="34" charset="0"/>
              <a:buChar char="•"/>
              <a:defRPr/>
            </a:pPr>
            <a:r>
              <a:rPr lang="en-US" u="sng" dirty="0" smtClean="0"/>
              <a:t>TA Collaborative </a:t>
            </a:r>
            <a:r>
              <a:rPr lang="en-US" dirty="0" smtClean="0"/>
              <a:t>- A cohesive group of Technical Assistance providers who work in collaboration with child welfare agencies to improve outcomes for children, youth, and families. </a:t>
            </a:r>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3709817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dirty="0" smtClean="0">
                <a:latin typeface="+mn-lt"/>
              </a:rPr>
              <a:t>The QSR is one critical component of the CQI process and it will be used to assess, evaluate and monitor progress of child/youth/family outcomes and practice performance.  </a:t>
            </a:r>
          </a:p>
          <a:p>
            <a:r>
              <a:rPr lang="en-US" sz="1100" b="0" i="1" u="sng" dirty="0" smtClean="0">
                <a:latin typeface="+mn-lt"/>
              </a:rPr>
              <a:t>County </a:t>
            </a:r>
            <a:r>
              <a:rPr lang="en-US" sz="1100" b="0" i="1" u="none" dirty="0" smtClean="0">
                <a:latin typeface="+mn-lt"/>
              </a:rPr>
              <a:t>Name</a:t>
            </a:r>
            <a:r>
              <a:rPr lang="en-US" sz="1100" b="0" i="1" u="none" baseline="0" dirty="0" smtClean="0">
                <a:latin typeface="+mn-lt"/>
              </a:rPr>
              <a:t> </a:t>
            </a:r>
            <a:r>
              <a:rPr lang="en-US" sz="1100" u="none" dirty="0" smtClean="0">
                <a:latin typeface="+mn-lt"/>
              </a:rPr>
              <a:t>held</a:t>
            </a:r>
            <a:r>
              <a:rPr lang="en-US" sz="1100" dirty="0" smtClean="0">
                <a:latin typeface="+mn-lt"/>
              </a:rPr>
              <a:t> it’s QSR in </a:t>
            </a:r>
            <a:r>
              <a:rPr lang="en-US" sz="1100" i="1" u="sng" dirty="0" smtClean="0">
                <a:latin typeface="+mn-lt"/>
              </a:rPr>
              <a:t>Date</a:t>
            </a:r>
            <a:r>
              <a:rPr lang="en-US" sz="1100" dirty="0" smtClean="0">
                <a:latin typeface="+mn-lt"/>
              </a:rPr>
              <a:t>. </a:t>
            </a:r>
          </a:p>
          <a:p>
            <a:r>
              <a:rPr lang="en-US" sz="1100" u="sng" dirty="0" smtClean="0">
                <a:latin typeface="+mn-lt"/>
              </a:rPr>
              <a:t>Onsite Review</a:t>
            </a:r>
            <a:r>
              <a:rPr lang="en-US" sz="1100" dirty="0" smtClean="0">
                <a:latin typeface="+mn-lt"/>
              </a:rPr>
              <a:t>:</a:t>
            </a:r>
          </a:p>
          <a:p>
            <a:pPr marL="347049" indent="-347049" defTabSz="462732" eaLnBrk="0" hangingPunct="0">
              <a:lnSpc>
                <a:spcPct val="80000"/>
              </a:lnSpc>
              <a:spcBef>
                <a:spcPct val="20000"/>
              </a:spcBef>
              <a:spcAft>
                <a:spcPct val="5000"/>
              </a:spcAft>
              <a:buFont typeface="Arial" charset="0"/>
              <a:buChar char="•"/>
              <a:defRPr/>
            </a:pPr>
            <a:r>
              <a:rPr lang="en-US" sz="1100" u="sng" dirty="0" smtClean="0">
                <a:latin typeface="+mn-lt"/>
                <a:ea typeface="Cambria Math" pitchFamily="18" charset="0"/>
              </a:rPr>
              <a:t>Case Reviews</a:t>
            </a:r>
            <a:r>
              <a:rPr lang="en-US" sz="1100" dirty="0" smtClean="0">
                <a:latin typeface="+mn-lt"/>
                <a:ea typeface="Cambria Math" pitchFamily="18" charset="0"/>
              </a:rPr>
              <a:t>:</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In-depth review of small sample of cases </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Rating 23 indicators</a:t>
            </a:r>
            <a:r>
              <a:rPr lang="en-US" sz="1100" baseline="0" dirty="0" smtClean="0">
                <a:latin typeface="+mn-lt"/>
                <a:ea typeface="Cambria Math" pitchFamily="18" charset="0"/>
              </a:rPr>
              <a:t> and sub-indicators focused on evaluating safety, permanency, and well-being and practice performance and providing written rationale that outlines facts about the case and provides narrative about the factors contributing to the favorable and unfavorable findings.</a:t>
            </a:r>
          </a:p>
          <a:p>
            <a:pPr marL="1266981" marR="0" lvl="2" indent="-347049" algn="l" defTabSz="462732" rtl="0" eaLnBrk="0" fontAlgn="auto" latinLnBrk="0" hangingPunct="0">
              <a:lnSpc>
                <a:spcPct val="80000"/>
              </a:lnSpc>
              <a:spcBef>
                <a:spcPct val="20000"/>
              </a:spcBef>
              <a:spcAft>
                <a:spcPct val="5000"/>
              </a:spcAft>
              <a:buClrTx/>
              <a:buSzTx/>
              <a:buFont typeface="Arial" charset="0"/>
              <a:buChar char="•"/>
              <a:tabLst/>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Oral presentations of QSR case findings (team debriefings) – allows for identification of recurring patterns and also allows for 2</a:t>
            </a:r>
            <a:r>
              <a:rPr lang="en-US" sz="1100" baseline="30000" dirty="0" smtClean="0">
                <a:latin typeface="+mn-lt"/>
                <a:ea typeface="Cambria Math" pitchFamily="18" charset="0"/>
              </a:rPr>
              <a:t>nd</a:t>
            </a:r>
            <a:r>
              <a:rPr lang="en-US" sz="1100" dirty="0" smtClean="0">
                <a:latin typeface="+mn-lt"/>
                <a:ea typeface="Cambria Math" pitchFamily="18" charset="0"/>
              </a:rPr>
              <a:t> level quality assurance of reviewer’s scoring</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Immediate feedback to caseworkers &amp; supervisors – strength-based review of case-specific findings</a:t>
            </a:r>
          </a:p>
          <a:p>
            <a:pPr marL="347049" indent="-347049" defTabSz="462732" eaLnBrk="0" hangingPunct="0">
              <a:lnSpc>
                <a:spcPct val="80000"/>
              </a:lnSpc>
              <a:spcBef>
                <a:spcPct val="20000"/>
              </a:spcBef>
              <a:spcAft>
                <a:spcPct val="5000"/>
              </a:spcAft>
              <a:buFont typeface="Arial" pitchFamily="34" charset="0"/>
              <a:buChar char="•"/>
              <a:defRPr/>
            </a:pPr>
            <a:r>
              <a:rPr lang="en-US" sz="1100" u="sng" dirty="0" smtClean="0">
                <a:latin typeface="+mn-lt"/>
                <a:ea typeface="Cambria Math" pitchFamily="18" charset="0"/>
              </a:rPr>
              <a:t>Focus groups</a:t>
            </a:r>
            <a:r>
              <a:rPr lang="en-US" sz="1100" dirty="0" smtClean="0">
                <a:latin typeface="+mn-lt"/>
                <a:ea typeface="Cambria Math" pitchFamily="18" charset="0"/>
              </a:rPr>
              <a:t>: Provides additional opportunity to look at issues that affect many different stakeholders in the system and to elicit ways to improve the system.</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347049" indent="-347049" defTabSz="462732" eaLnBrk="0" hangingPunct="0">
              <a:lnSpc>
                <a:spcPct val="80000"/>
              </a:lnSpc>
              <a:spcBef>
                <a:spcPct val="20000"/>
              </a:spcBef>
              <a:spcAft>
                <a:spcPct val="5000"/>
              </a:spcAft>
              <a:buFont typeface="Arial" pitchFamily="34" charset="0"/>
              <a:buChar char="•"/>
              <a:defRPr/>
            </a:pPr>
            <a:r>
              <a:rPr lang="en-US" sz="1100" u="sng" dirty="0" smtClean="0">
                <a:latin typeface="+mn-lt"/>
                <a:ea typeface="Cambria Math" pitchFamily="18" charset="0"/>
              </a:rPr>
              <a:t>Exit Conference</a:t>
            </a:r>
            <a:r>
              <a:rPr lang="en-US" sz="1100" dirty="0" smtClean="0">
                <a:latin typeface="+mn-lt"/>
                <a:ea typeface="Cambria Math" pitchFamily="18" charset="0"/>
              </a:rPr>
              <a:t>: Preliminary results of aggregate quantitative results from case-specific reviews and information about trends discovered from focus groups provided</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347049" indent="-347049" defTabSz="462732" eaLnBrk="0" hangingPunct="0">
              <a:lnSpc>
                <a:spcPct val="80000"/>
              </a:lnSpc>
              <a:spcBef>
                <a:spcPct val="20000"/>
              </a:spcBef>
              <a:spcAft>
                <a:spcPct val="5000"/>
              </a:spcAft>
              <a:defRPr/>
            </a:pPr>
            <a:r>
              <a:rPr lang="en-US" sz="1100" u="sng" dirty="0" smtClean="0">
                <a:latin typeface="+mn-lt"/>
                <a:ea typeface="Cambria Math" pitchFamily="18" charset="0"/>
              </a:rPr>
              <a:t>Final Report</a:t>
            </a:r>
          </a:p>
          <a:p>
            <a:pPr marL="815313" lvl="1"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6566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935805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25464">
              <a:defRPr/>
            </a:pPr>
            <a:endParaRPr lang="en-US" dirty="0" smtClean="0">
              <a:latin typeface="Cambria Math" pitchFamily="18" charset="0"/>
              <a:ea typeface="Cambria Math" pitchFamily="18" charset="0"/>
            </a:endParaRP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126405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5" name="Footer Placeholder 4"/>
          <p:cNvSpPr>
            <a:spLocks noGrp="1"/>
          </p:cNvSpPr>
          <p:nvPr>
            <p:ph type="ftr" sz="quarter" idx="11"/>
          </p:nvPr>
        </p:nvSpPr>
        <p:spPr/>
        <p:txBody>
          <a:bodyPr/>
          <a:lstStyle/>
          <a:p>
            <a:r>
              <a:rPr lang="en-US" smtClean="0"/>
              <a:t>Pennsylvania's QSR Manual Version 4.0  Appendix 30a</a:t>
            </a:r>
            <a:endParaRPr lang="en-US"/>
          </a:p>
        </p:txBody>
      </p:sp>
      <p:sp>
        <p:nvSpPr>
          <p:cNvPr id="4" name="Date Placeholder 3"/>
          <p:cNvSpPr>
            <a:spLocks noGrp="1"/>
          </p:cNvSpPr>
          <p:nvPr>
            <p:ph type="dt" idx="12"/>
          </p:nvPr>
        </p:nvSpPr>
        <p:spPr/>
        <p:txBody>
          <a:bodyPr/>
          <a:lstStyle/>
          <a:p>
            <a:endParaRPr lang="en-US"/>
          </a:p>
        </p:txBody>
      </p:sp>
    </p:spTree>
    <p:extLst>
      <p:ext uri="{BB962C8B-B14F-4D97-AF65-F5344CB8AC3E}">
        <p14:creationId xmlns:p14="http://schemas.microsoft.com/office/powerpoint/2010/main" val="232959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A873452-FBDB-4BED-BB1E-83AEF979690A}" type="datetime1">
              <a:rPr lang="en-US" smtClean="0"/>
              <a:pPr/>
              <a:t>12/21/2015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133977-42DC-4E21-8913-8D250FBE941E}" type="datetime1">
              <a:rPr lang="en-US" smtClean="0"/>
              <a:pPr/>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645B58-F61B-4303-8AB2-5D6405A2399D}" type="datetime1">
              <a:rPr lang="en-US" smtClean="0"/>
              <a:pPr/>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D739AD-A491-43AA-AF75-2FCE00564096}" type="datetime1">
              <a:rPr lang="en-US" smtClean="0"/>
              <a:pPr/>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C2687E-74C0-42F3-9417-7EC79D34C9F2}" type="datetime1">
              <a:rPr lang="en-US" smtClean="0"/>
              <a:pPr/>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34C54E-6F51-4502-918F-42A4623513DB}" type="datetime1">
              <a:rPr lang="en-US" smtClean="0"/>
              <a:pPr/>
              <a:t>12/21/2015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7D4209-5B02-4BEE-9996-0CE9447A1BAD}" type="datetime1">
              <a:rPr lang="en-US" smtClean="0"/>
              <a:pPr/>
              <a:t>12/21/2015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D39F4C-52C7-4BC7-840D-2A276EF16346}" type="datetime1">
              <a:rPr lang="en-US" smtClean="0"/>
              <a:pPr/>
              <a:t>12/21/2015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3F43D8E-38DD-4FCF-88B2-031B39BEB94F}" type="datetime1">
              <a:rPr lang="en-US" smtClean="0"/>
              <a:pPr/>
              <a:t>12/21/2015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71C6A8-2D8B-4052-86EA-014413CE21A9}" type="datetime1">
              <a:rPr lang="en-US" smtClean="0"/>
              <a:pPr/>
              <a:t>12/21/2015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D41C07-DFD1-4C39-A54D-1EC8E498BF1D}" type="datetime1">
              <a:rPr lang="en-US" smtClean="0"/>
              <a:pPr/>
              <a:t>12/21/2015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C27400C-DB6E-4483-B9B4-F17973004624}" type="datetime1">
              <a:rPr lang="en-US" smtClean="0"/>
              <a:pPr/>
              <a:t>12/21/2015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299FCA-4856-458B-8D3A-6A888058B4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143000"/>
            <a:ext cx="7406640" cy="1472184"/>
          </a:xfrm>
        </p:spPr>
        <p:txBody>
          <a:bodyPr>
            <a:noAutofit/>
          </a:bodyPr>
          <a:lstStyle/>
          <a:p>
            <a:r>
              <a:rPr lang="en-US" sz="6000" i="1" u="sng" dirty="0" smtClean="0"/>
              <a:t>County Name</a:t>
            </a:r>
            <a:r>
              <a:rPr lang="en-US" sz="6000" dirty="0" smtClean="0"/>
              <a:t> </a:t>
            </a:r>
            <a:br>
              <a:rPr lang="en-US" sz="6000" dirty="0" smtClean="0"/>
            </a:br>
            <a:r>
              <a:rPr lang="en-US" sz="6000" dirty="0" smtClean="0"/>
              <a:t>Next Steps Meeting</a:t>
            </a:r>
            <a:endParaRPr lang="en-US" sz="6000"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smtClean="0"/>
          </a:p>
          <a:p>
            <a:endParaRPr lang="en-US" dirty="0" smtClean="0"/>
          </a:p>
          <a:p>
            <a:pPr algn="r"/>
            <a:r>
              <a:rPr lang="en-US" i="1" u="sng" dirty="0" smtClean="0"/>
              <a:t>DATE</a:t>
            </a:r>
            <a:endParaRPr lang="en-US"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Onsite QSR - Strengths</a:t>
            </a:r>
            <a:endParaRPr lang="en-US" dirty="0"/>
          </a:p>
        </p:txBody>
      </p:sp>
      <p:sp>
        <p:nvSpPr>
          <p:cNvPr id="3" name="Content Placeholder 2"/>
          <p:cNvSpPr>
            <a:spLocks noGrp="1"/>
          </p:cNvSpPr>
          <p:nvPr>
            <p:ph idx="1"/>
          </p:nvPr>
        </p:nvSpPr>
        <p:spPr/>
        <p:txBody>
          <a:bodyPr/>
          <a:lstStyle/>
          <a:p>
            <a:pPr>
              <a:buNone/>
            </a:pPr>
            <a:r>
              <a:rPr lang="en-US" b="1" dirty="0" smtClean="0"/>
              <a:t>Areas of Strength</a:t>
            </a:r>
          </a:p>
          <a:p>
            <a:endParaRPr lang="en-US" dirty="0" smtClean="0"/>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Onsite QSR - Concerns</a:t>
            </a:r>
            <a:endParaRPr lang="en-US" dirty="0"/>
          </a:p>
        </p:txBody>
      </p:sp>
      <p:sp>
        <p:nvSpPr>
          <p:cNvPr id="3" name="Content Placeholder 2"/>
          <p:cNvSpPr>
            <a:spLocks noGrp="1"/>
          </p:cNvSpPr>
          <p:nvPr>
            <p:ph idx="1"/>
          </p:nvPr>
        </p:nvSpPr>
        <p:spPr/>
        <p:txBody>
          <a:bodyPr/>
          <a:lstStyle/>
          <a:p>
            <a:pPr>
              <a:buNone/>
            </a:pPr>
            <a:r>
              <a:rPr lang="en-US" b="1" dirty="0" smtClean="0"/>
              <a:t>Areas of Concern</a:t>
            </a:r>
          </a:p>
          <a:p>
            <a:pPr>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Sponsor Team and </a:t>
            </a:r>
            <a:br>
              <a:rPr lang="en-US" dirty="0" smtClean="0"/>
            </a:br>
            <a:r>
              <a:rPr lang="en-US" dirty="0" smtClean="0"/>
              <a:t>Improvement Team(s)</a:t>
            </a:r>
            <a:endParaRPr lang="en-US" dirty="0"/>
          </a:p>
        </p:txBody>
      </p:sp>
      <p:sp>
        <p:nvSpPr>
          <p:cNvPr id="3" name="Content Placeholder 2"/>
          <p:cNvSpPr>
            <a:spLocks noGrp="1"/>
          </p:cNvSpPr>
          <p:nvPr>
            <p:ph idx="1"/>
          </p:nvPr>
        </p:nvSpPr>
        <p:spPr/>
        <p:txBody>
          <a:bodyPr>
            <a:normAutofit/>
          </a:bodyPr>
          <a:lstStyle/>
          <a:p>
            <a:r>
              <a:rPr lang="en-US" u="sng" dirty="0" smtClean="0"/>
              <a:t>Sponsor Team</a:t>
            </a:r>
            <a:r>
              <a:rPr lang="en-US" dirty="0" smtClean="0"/>
              <a:t>:</a:t>
            </a:r>
          </a:p>
          <a:p>
            <a:pPr lvl="1"/>
            <a:r>
              <a:rPr lang="en-US" dirty="0" smtClean="0"/>
              <a:t>Provides high-level oversight;</a:t>
            </a:r>
          </a:p>
          <a:p>
            <a:pPr lvl="1"/>
            <a:r>
              <a:rPr lang="en-US" dirty="0" smtClean="0"/>
              <a:t>Assures resources;  and </a:t>
            </a:r>
          </a:p>
          <a:p>
            <a:pPr lvl="1"/>
            <a:r>
              <a:rPr lang="en-US" dirty="0" smtClean="0"/>
              <a:t>Sets expectations of the county’s continuous quality improvement efforts</a:t>
            </a:r>
          </a:p>
          <a:p>
            <a:r>
              <a:rPr lang="en-US" u="sng" dirty="0" smtClean="0"/>
              <a:t>Improvement Team(s)</a:t>
            </a:r>
            <a:r>
              <a:rPr lang="en-US" dirty="0" smtClean="0"/>
              <a:t>:</a:t>
            </a:r>
          </a:p>
          <a:p>
            <a:pPr lvl="1"/>
            <a:r>
              <a:rPr lang="en-US" dirty="0" smtClean="0"/>
              <a:t>Initiate and manage continuous improvement efforts and maintain hands-on responsibility for continuous improvement efforts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Improvement Plan (CIP)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dirty="0" smtClean="0"/>
              <a:t>The County Improvement Plan (CIP) outlines the priorities the County agency chooses to focus on to improve specific outcomes as a result of a comprehensive review of their practice.  This review is not limited to the QSR findings, and may also include a review of additional data such as the County data packages provided by the State, quantitative measures produced by the county, as well as the results of other qualitative data.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County QSR</a:t>
            </a:r>
            <a:endParaRPr lang="en-US" dirty="0"/>
          </a:p>
        </p:txBody>
      </p:sp>
      <p:sp>
        <p:nvSpPr>
          <p:cNvPr id="3" name="Content Placeholder 2"/>
          <p:cNvSpPr>
            <a:spLocks noGrp="1"/>
          </p:cNvSpPr>
          <p:nvPr>
            <p:ph idx="1"/>
          </p:nvPr>
        </p:nvSpPr>
        <p:spPr/>
        <p:txBody>
          <a:bodyPr/>
          <a:lstStyle/>
          <a:p>
            <a:r>
              <a:rPr lang="en-US" i="1" u="sng" dirty="0" smtClean="0"/>
              <a:t>Note when the county’s next QSR will be…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TA Collaborative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The establishment of a cohesive group of Technical Assistance providers who work in collaboration with child welfare agencies to improve outcomes for children, youth, and families. </a:t>
            </a:r>
            <a:endParaRPr lang="en-US" dirty="0"/>
          </a:p>
        </p:txBody>
      </p:sp>
      <p:pic>
        <p:nvPicPr>
          <p:cNvPr id="2050" name="Picture 2" descr="C:\Documents and Settings\jschott\Local Settings\Temporary Internet Files\Content.IE5\OXHYWYCV\MC900189624[1].jpg"/>
          <p:cNvPicPr>
            <a:picLocks noChangeAspect="1" noChangeArrowheads="1"/>
          </p:cNvPicPr>
          <p:nvPr/>
        </p:nvPicPr>
        <p:blipFill>
          <a:blip r:embed="rId3" cstate="print"/>
          <a:srcRect/>
          <a:stretch>
            <a:fillRect/>
          </a:stretch>
        </p:blipFill>
        <p:spPr bwMode="auto">
          <a:xfrm>
            <a:off x="6624752" y="4953000"/>
            <a:ext cx="2074239" cy="162763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r>
              <a:rPr lang="en-US" i="1" u="sng" dirty="0" smtClean="0"/>
              <a:t>County</a:t>
            </a:r>
            <a:r>
              <a:rPr lang="en-US" dirty="0" smtClean="0"/>
              <a:t>-Specific TA Collaborative</a:t>
            </a:r>
            <a:endParaRPr lang="en-US" dirty="0"/>
          </a:p>
        </p:txBody>
      </p:sp>
      <p:sp>
        <p:nvSpPr>
          <p:cNvPr id="3" name="Content Placeholder 2"/>
          <p:cNvSpPr>
            <a:spLocks noGrp="1"/>
          </p:cNvSpPr>
          <p:nvPr>
            <p:ph idx="1"/>
          </p:nvPr>
        </p:nvSpPr>
        <p:spPr/>
        <p:txBody>
          <a:bodyPr/>
          <a:lstStyle/>
          <a:p>
            <a:pPr>
              <a:buNone/>
            </a:pPr>
            <a:r>
              <a:rPr lang="en-US" dirty="0" smtClean="0"/>
              <a:t>Collaborative members which could include:</a:t>
            </a:r>
          </a:p>
          <a:p>
            <a:pPr>
              <a:buNone/>
            </a:pPr>
            <a:r>
              <a:rPr lang="en-US" dirty="0" smtClean="0"/>
              <a:t>OCYF Regional Office</a:t>
            </a:r>
          </a:p>
          <a:p>
            <a:pPr>
              <a:buNone/>
            </a:pPr>
            <a:r>
              <a:rPr lang="en-US" dirty="0" smtClean="0"/>
              <a:t>SWAN</a:t>
            </a:r>
          </a:p>
          <a:p>
            <a:pPr>
              <a:buNone/>
            </a:pPr>
            <a:r>
              <a:rPr lang="en-US" dirty="0" smtClean="0"/>
              <a:t>CWRC</a:t>
            </a:r>
          </a:p>
          <a:p>
            <a:pPr>
              <a:buNone/>
            </a:pPr>
            <a:r>
              <a:rPr lang="en-US" dirty="0" smtClean="0"/>
              <a:t>ABA</a:t>
            </a:r>
          </a:p>
          <a:p>
            <a:pPr>
              <a:buNone/>
            </a:pPr>
            <a:r>
              <a:rPr lang="en-US" dirty="0" smtClean="0"/>
              <a:t>AOPC</a:t>
            </a:r>
          </a:p>
        </p:txBody>
      </p:sp>
    </p:spTree>
    <p:extLst>
      <p:ext uri="{BB962C8B-B14F-4D97-AF65-F5344CB8AC3E}">
        <p14:creationId xmlns:p14="http://schemas.microsoft.com/office/powerpoint/2010/main" val="194583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Questions/Discussion/Next Steps…</a:t>
            </a:r>
            <a:endParaRPr lang="en-US" dirty="0"/>
          </a:p>
        </p:txBody>
      </p:sp>
      <p:sp>
        <p:nvSpPr>
          <p:cNvPr id="5" name="TextBox 4"/>
          <p:cNvSpPr txBox="1"/>
          <p:nvPr/>
        </p:nvSpPr>
        <p:spPr>
          <a:xfrm>
            <a:off x="1676400" y="1219200"/>
            <a:ext cx="6400800" cy="5262979"/>
          </a:xfrm>
          <a:prstGeom prst="rect">
            <a:avLst/>
          </a:prstGeom>
          <a:noFill/>
        </p:spPr>
        <p:txBody>
          <a:bodyPr wrap="square" rtlCol="0">
            <a:spAutoFit/>
          </a:bodyPr>
          <a:lstStyle/>
          <a:p>
            <a:pPr>
              <a:buFont typeface="Arial" pitchFamily="34" charset="0"/>
              <a:buChar char="•"/>
            </a:pPr>
            <a:r>
              <a:rPr lang="en-US" sz="2800" dirty="0" smtClean="0"/>
              <a:t>Questions</a:t>
            </a:r>
          </a:p>
          <a:p>
            <a:pPr>
              <a:buFont typeface="Arial" pitchFamily="34" charset="0"/>
              <a:buChar char="•"/>
            </a:pPr>
            <a:endParaRPr lang="en-US" sz="2800" dirty="0" smtClean="0"/>
          </a:p>
          <a:p>
            <a:pPr>
              <a:buFont typeface="Arial" pitchFamily="34" charset="0"/>
              <a:buChar char="•"/>
            </a:pPr>
            <a:r>
              <a:rPr lang="en-US" sz="2800" dirty="0" smtClean="0"/>
              <a:t>Discussion</a:t>
            </a:r>
          </a:p>
          <a:p>
            <a:pPr>
              <a:buFont typeface="Arial" pitchFamily="34" charset="0"/>
              <a:buChar char="•"/>
            </a:pPr>
            <a:endParaRPr lang="en-US" sz="2800" dirty="0" smtClean="0"/>
          </a:p>
          <a:p>
            <a:pPr>
              <a:buFont typeface="Arial" pitchFamily="34" charset="0"/>
              <a:buChar char="•"/>
            </a:pPr>
            <a:r>
              <a:rPr lang="en-US" sz="2800" dirty="0" smtClean="0"/>
              <a:t>Next Steps:</a:t>
            </a:r>
          </a:p>
          <a:p>
            <a:pPr lvl="1">
              <a:buFont typeface="Arial" pitchFamily="34" charset="0"/>
              <a:buChar char="•"/>
            </a:pPr>
            <a:r>
              <a:rPr lang="en-US" sz="2800" dirty="0" smtClean="0"/>
              <a:t>Sponsor Team will meet</a:t>
            </a:r>
          </a:p>
          <a:p>
            <a:pPr lvl="1">
              <a:buFont typeface="Arial" pitchFamily="34" charset="0"/>
              <a:buChar char="•"/>
            </a:pPr>
            <a:r>
              <a:rPr lang="en-US" sz="2800" dirty="0" smtClean="0"/>
              <a:t>County Improvement Plan will be developed and submitted in 120 days from the last day of the onsite QSR</a:t>
            </a:r>
          </a:p>
          <a:p>
            <a:pPr lvl="1">
              <a:buFont typeface="Arial" pitchFamily="34" charset="0"/>
              <a:buChar char="•"/>
            </a:pPr>
            <a:r>
              <a:rPr lang="en-US" sz="2800" dirty="0" smtClean="0"/>
              <a:t>Improvement teams will take action and monitor the work outlined in the County Improvement Plan</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Thank you for coming today and for all you do for the children, youth and families served by </a:t>
            </a:r>
            <a:r>
              <a:rPr lang="en-US" i="1" u="sng" dirty="0" smtClean="0"/>
              <a:t>County Name CYS/DHS</a:t>
            </a:r>
            <a:r>
              <a:rPr lang="en-US" dirty="0" smtClean="0"/>
              <a:t>!</a:t>
            </a:r>
          </a:p>
          <a:p>
            <a:endParaRPr lang="en-US" dirty="0"/>
          </a:p>
        </p:txBody>
      </p:sp>
      <p:pic>
        <p:nvPicPr>
          <p:cNvPr id="5122" name="Picture 2" descr="C:\Documents and Settings\jschott\Local Settings\Temporary Internet Files\Content.IE5\8H8OLBTR\MC900105220[1].wmf"/>
          <p:cNvPicPr>
            <a:picLocks noChangeAspect="1" noChangeArrowheads="1"/>
          </p:cNvPicPr>
          <p:nvPr/>
        </p:nvPicPr>
        <p:blipFill>
          <a:blip r:embed="rId3" cstate="print"/>
          <a:srcRect/>
          <a:stretch>
            <a:fillRect/>
          </a:stretch>
        </p:blipFill>
        <p:spPr bwMode="auto">
          <a:xfrm>
            <a:off x="2971800" y="533400"/>
            <a:ext cx="4038600" cy="32308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Meeting</a:t>
            </a:r>
            <a:endParaRPr lang="en-US" dirty="0"/>
          </a:p>
        </p:txBody>
      </p:sp>
      <p:sp>
        <p:nvSpPr>
          <p:cNvPr id="3" name="Content Placeholder 2"/>
          <p:cNvSpPr>
            <a:spLocks noGrp="1"/>
          </p:cNvSpPr>
          <p:nvPr>
            <p:ph idx="1"/>
          </p:nvPr>
        </p:nvSpPr>
        <p:spPr/>
        <p:txBody>
          <a:bodyPr/>
          <a:lstStyle/>
          <a:p>
            <a:pPr>
              <a:buNone/>
            </a:pPr>
            <a:r>
              <a:rPr lang="en-US" u="sng" dirty="0" smtClean="0"/>
              <a:t>Purpose</a:t>
            </a:r>
            <a:r>
              <a:rPr lang="en-US" dirty="0" smtClean="0"/>
              <a:t>:</a:t>
            </a:r>
          </a:p>
          <a:p>
            <a:pPr>
              <a:buNone/>
            </a:pPr>
            <a:r>
              <a:rPr lang="en-US" dirty="0" smtClean="0"/>
              <a:t>The Next Steps Meeting is designed to be a starting point for the county’s efforts to begin the CQI process of developing an action plan for enhancing case practice and system performance.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Continuous Quality Improvement (CQI) Effort	</a:t>
            </a:r>
            <a:endParaRPr lang="en-US" dirty="0"/>
          </a:p>
        </p:txBody>
      </p:sp>
      <p:sp>
        <p:nvSpPr>
          <p:cNvPr id="3" name="Content Placeholder 2"/>
          <p:cNvSpPr>
            <a:spLocks noGrp="1"/>
          </p:cNvSpPr>
          <p:nvPr>
            <p:ph idx="1"/>
          </p:nvPr>
        </p:nvSpPr>
        <p:spPr/>
        <p:txBody>
          <a:bodyPr>
            <a:normAutofit/>
          </a:bodyPr>
          <a:lstStyle/>
          <a:p>
            <a:pPr>
              <a:buNone/>
            </a:pPr>
            <a:endParaRPr lang="en-US" u="sng" dirty="0" smtClean="0"/>
          </a:p>
          <a:p>
            <a:pPr>
              <a:buNone/>
            </a:pPr>
            <a:r>
              <a:rPr lang="en-US" u="sng" dirty="0" smtClean="0"/>
              <a:t>Mission</a:t>
            </a:r>
            <a:r>
              <a:rPr lang="en-US" dirty="0" smtClean="0"/>
              <a:t>:</a:t>
            </a:r>
          </a:p>
          <a:p>
            <a:pPr>
              <a:buNone/>
            </a:pPr>
            <a:r>
              <a:rPr lang="en-US" dirty="0" smtClean="0"/>
              <a:t>“Pennsylvania’s Continuous Quality Improvement (CQI) effort is the vehicle that will sustain positive change for our child/youth and family outcomes...”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28600"/>
            <a:ext cx="7498080" cy="1143000"/>
          </a:xfrm>
        </p:spPr>
        <p:txBody>
          <a:bodyPr/>
          <a:lstStyle/>
          <a:p>
            <a:r>
              <a:rPr lang="en-US" dirty="0" smtClean="0"/>
              <a:t>Compliance 		Quality</a:t>
            </a:r>
            <a:endParaRPr lang="en-US" dirty="0"/>
          </a:p>
        </p:txBody>
      </p:sp>
      <p:sp>
        <p:nvSpPr>
          <p:cNvPr id="3" name="Content Placeholder 2"/>
          <p:cNvSpPr>
            <a:spLocks noGrp="1"/>
          </p:cNvSpPr>
          <p:nvPr>
            <p:ph idx="1"/>
          </p:nvPr>
        </p:nvSpPr>
        <p:spPr>
          <a:xfrm>
            <a:off x="1371600" y="1295400"/>
            <a:ext cx="7498080" cy="5562600"/>
          </a:xfrm>
        </p:spPr>
        <p:txBody>
          <a:bodyPr>
            <a:normAutofit/>
          </a:bodyPr>
          <a:lstStyle/>
          <a:p>
            <a:r>
              <a:rPr lang="en-US" dirty="0" smtClean="0"/>
              <a:t>Defining quality practice is a key component in shifting PA’s quality improvement efforts beyond compliance based requirements. </a:t>
            </a:r>
          </a:p>
          <a:p>
            <a:r>
              <a:rPr lang="en-US" dirty="0" smtClean="0"/>
              <a:t>If quality practice is not defined, it is too easy to fall back into a compliance based way of evaluating practice. </a:t>
            </a:r>
          </a:p>
          <a:p>
            <a:pPr algn="ctr">
              <a:buNone/>
            </a:pPr>
            <a:endParaRPr lang="en-US" sz="2600" i="1" dirty="0" smtClean="0"/>
          </a:p>
          <a:p>
            <a:pPr algn="ctr">
              <a:buNone/>
            </a:pPr>
            <a:r>
              <a:rPr lang="en-US" sz="2600" i="1" dirty="0" smtClean="0"/>
              <a:t>“True CQI goes beyond basic compliance and focuses on continuous learning about practice and outcomes” (Casey Family Programs, 2005). </a:t>
            </a:r>
            <a:endParaRPr lang="en-US" sz="2600" i="1" dirty="0"/>
          </a:p>
        </p:txBody>
      </p:sp>
      <p:sp>
        <p:nvSpPr>
          <p:cNvPr id="4" name="Right Arrow 3"/>
          <p:cNvSpPr/>
          <p:nvPr/>
        </p:nvSpPr>
        <p:spPr>
          <a:xfrm>
            <a:off x="4905756" y="685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of CQI Effort</a:t>
            </a:r>
            <a:endParaRPr lang="en-US" dirty="0"/>
          </a:p>
        </p:txBody>
      </p:sp>
      <p:sp>
        <p:nvSpPr>
          <p:cNvPr id="3" name="Content Placeholder 2"/>
          <p:cNvSpPr>
            <a:spLocks noGrp="1"/>
          </p:cNvSpPr>
          <p:nvPr>
            <p:ph idx="1"/>
          </p:nvPr>
        </p:nvSpPr>
        <p:spPr>
          <a:xfrm>
            <a:off x="1143000" y="1447800"/>
            <a:ext cx="7790688" cy="4800600"/>
          </a:xfrm>
        </p:spPr>
        <p:txBody>
          <a:bodyPr>
            <a:normAutofit lnSpcReduction="10000"/>
          </a:bodyPr>
          <a:lstStyle/>
          <a:p>
            <a:r>
              <a:rPr lang="en-US" dirty="0" smtClean="0"/>
              <a:t>Quality Service Review (QSR) and Licensing Review</a:t>
            </a:r>
          </a:p>
          <a:p>
            <a:pPr lvl="1"/>
            <a:r>
              <a:rPr lang="en-US" dirty="0" smtClean="0"/>
              <a:t>Onsite Review – Case Reviews, Focus Groups, Exit Conference</a:t>
            </a:r>
          </a:p>
          <a:p>
            <a:pPr lvl="1"/>
            <a:r>
              <a:rPr lang="en-US" dirty="0" smtClean="0"/>
              <a:t>Licensing Review</a:t>
            </a:r>
          </a:p>
          <a:p>
            <a:pPr lvl="1"/>
            <a:r>
              <a:rPr lang="en-US" dirty="0" smtClean="0"/>
              <a:t>Next Steps Meeting</a:t>
            </a:r>
          </a:p>
          <a:p>
            <a:r>
              <a:rPr lang="en-US" dirty="0" smtClean="0"/>
              <a:t>Establishment of a County’s “Sponsor Team” and “Improvement Team(s)”</a:t>
            </a:r>
          </a:p>
          <a:p>
            <a:r>
              <a:rPr lang="en-US" dirty="0" smtClean="0"/>
              <a:t>County Improvement Plan (CIP)</a:t>
            </a:r>
          </a:p>
          <a:p>
            <a:r>
              <a:rPr lang="en-US" dirty="0" smtClean="0"/>
              <a:t>Technical Assistance (TA) Collaborative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Service Review (QSR)</a:t>
            </a:r>
            <a:endParaRPr lang="en-US" dirty="0"/>
          </a:p>
        </p:txBody>
      </p:sp>
      <p:sp>
        <p:nvSpPr>
          <p:cNvPr id="3" name="Content Placeholder 2"/>
          <p:cNvSpPr>
            <a:spLocks noGrp="1"/>
          </p:cNvSpPr>
          <p:nvPr>
            <p:ph idx="1"/>
          </p:nvPr>
        </p:nvSpPr>
        <p:spPr/>
        <p:txBody>
          <a:bodyPr>
            <a:normAutofit fontScale="92500"/>
          </a:bodyPr>
          <a:lstStyle/>
          <a:p>
            <a:pPr marL="342900"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Onsite Review:</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Case Reviews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In-depth review of small sample of cases - interviews with family team members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Rating 23 indicators and providing rating rationale</a:t>
            </a:r>
          </a:p>
          <a:p>
            <a:pPr marL="864108" lvl="2" indent="-342900" defTabSz="457200" eaLnBrk="0" hangingPunct="0">
              <a:lnSpc>
                <a:spcPct val="80000"/>
              </a:lnSpc>
              <a:spcAft>
                <a:spcPct val="5000"/>
              </a:spcAft>
              <a:buFont typeface="Arial" charset="0"/>
              <a:buChar char="•"/>
              <a:defRPr/>
            </a:pPr>
            <a:r>
              <a:rPr lang="en-US" dirty="0">
                <a:latin typeface="Cambria Math" pitchFamily="18" charset="0"/>
                <a:ea typeface="Cambria Math" pitchFamily="18" charset="0"/>
              </a:rPr>
              <a:t>Oral presentations of QSR case-specific findings (team debriefings)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Immediate feedback to caseworkers &amp; supervisors on case-specific findings</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Focus Groups and Key Stakeholder Interviews</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Exit Conference</a:t>
            </a:r>
          </a:p>
          <a:p>
            <a:pPr marL="342900"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Final Report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QSR in </a:t>
            </a:r>
            <a:r>
              <a:rPr lang="en-US" i="1" u="sng" dirty="0" smtClean="0"/>
              <a:t>County Name</a:t>
            </a:r>
            <a:r>
              <a:rPr lang="en-US" dirty="0" smtClean="0"/>
              <a:t/>
            </a:r>
            <a:br>
              <a:rPr lang="en-US" dirty="0" smtClean="0"/>
            </a:br>
            <a:r>
              <a:rPr lang="en-US" sz="2200" dirty="0" smtClean="0"/>
              <a:t>Collaboration of State, Region, County and Community</a:t>
            </a:r>
            <a:endParaRPr lang="en-US" sz="2200" dirty="0"/>
          </a:p>
        </p:txBody>
      </p:sp>
      <p:sp>
        <p:nvSpPr>
          <p:cNvPr id="3" name="Content Placeholder 2"/>
          <p:cNvSpPr>
            <a:spLocks noGrp="1"/>
          </p:cNvSpPr>
          <p:nvPr>
            <p:ph idx="1"/>
          </p:nvPr>
        </p:nvSpPr>
        <p:spPr/>
        <p:txBody>
          <a:bodyPr>
            <a:normAutofit fontScale="92500" lnSpcReduction="10000"/>
          </a:bodyPr>
          <a:lstStyle/>
          <a:p>
            <a:r>
              <a:rPr lang="en-US" dirty="0" smtClean="0"/>
              <a:t>State Site Leads</a:t>
            </a:r>
          </a:p>
          <a:p>
            <a:pPr lvl="1"/>
            <a:r>
              <a:rPr lang="en-US" i="1" u="sng" dirty="0" smtClean="0"/>
              <a:t>Names</a:t>
            </a:r>
          </a:p>
          <a:p>
            <a:r>
              <a:rPr lang="en-US" dirty="0" smtClean="0"/>
              <a:t>Local Site Leads</a:t>
            </a:r>
          </a:p>
          <a:p>
            <a:pPr lvl="1"/>
            <a:r>
              <a:rPr lang="en-US" i="1" u="sng" dirty="0" smtClean="0"/>
              <a:t>Names</a:t>
            </a:r>
          </a:p>
          <a:p>
            <a:r>
              <a:rPr lang="en-US" dirty="0" smtClean="0"/>
              <a:t>QSR Reviewers</a:t>
            </a:r>
          </a:p>
          <a:p>
            <a:pPr lvl="1"/>
            <a:r>
              <a:rPr lang="en-US" dirty="0" smtClean="0"/>
              <a:t># State reviewers</a:t>
            </a:r>
          </a:p>
          <a:p>
            <a:pPr lvl="1"/>
            <a:r>
              <a:rPr lang="en-US" dirty="0" smtClean="0"/>
              <a:t># Local reviewers</a:t>
            </a:r>
          </a:p>
          <a:p>
            <a:r>
              <a:rPr lang="en-US" dirty="0" smtClean="0"/>
              <a:t>Focus Groups</a:t>
            </a:r>
          </a:p>
          <a:p>
            <a:pPr lvl="1"/>
            <a:r>
              <a:rPr lang="en-US" dirty="0" smtClean="0"/>
              <a:t>Coordinator/Note taker – </a:t>
            </a:r>
            <a:r>
              <a:rPr lang="en-US" i="1" u="sng" dirty="0" smtClean="0"/>
              <a:t>Name</a:t>
            </a:r>
          </a:p>
          <a:p>
            <a:pPr lvl="1"/>
            <a:r>
              <a:rPr lang="en-US" dirty="0" smtClean="0"/>
              <a:t>Facilitator - </a:t>
            </a:r>
            <a:r>
              <a:rPr lang="en-US" i="1" u="sng" dirty="0" smtClean="0"/>
              <a:t>Name</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QSR - Case Sample</a:t>
            </a:r>
            <a:endParaRPr lang="en-US" dirty="0"/>
          </a:p>
        </p:txBody>
      </p:sp>
      <p:sp>
        <p:nvSpPr>
          <p:cNvPr id="3" name="Content Placeholder 2"/>
          <p:cNvSpPr>
            <a:spLocks noGrp="1"/>
          </p:cNvSpPr>
          <p:nvPr>
            <p:ph idx="1"/>
          </p:nvPr>
        </p:nvSpPr>
        <p:spPr/>
        <p:txBody>
          <a:bodyPr/>
          <a:lstStyle/>
          <a:p>
            <a:pPr>
              <a:spcBef>
                <a:spcPct val="20000"/>
              </a:spcBef>
              <a:defRPr/>
            </a:pPr>
            <a:r>
              <a:rPr lang="en-US" sz="3600" b="1" dirty="0" smtClean="0">
                <a:latin typeface="Cambria Math" pitchFamily="18" charset="0"/>
                <a:ea typeface="Cambria Math" pitchFamily="18" charset="0"/>
              </a:rPr>
              <a:t>#Cases Reviewed:</a:t>
            </a:r>
          </a:p>
          <a:p>
            <a:pPr lvl="1">
              <a:spcBef>
                <a:spcPct val="20000"/>
              </a:spcBef>
              <a:buFont typeface="Arial" pitchFamily="34" charset="0"/>
              <a:buChar char="•"/>
              <a:defRPr/>
            </a:pPr>
            <a:r>
              <a:rPr lang="en-US" sz="3600" dirty="0" smtClean="0">
                <a:latin typeface="Cambria Math" pitchFamily="18" charset="0"/>
                <a:ea typeface="Cambria Math" pitchFamily="18" charset="0"/>
              </a:rPr>
              <a:t>#In-Home</a:t>
            </a:r>
          </a:p>
          <a:p>
            <a:pPr lvl="1">
              <a:spcBef>
                <a:spcPct val="20000"/>
              </a:spcBef>
              <a:buFont typeface="Arial" pitchFamily="34" charset="0"/>
              <a:buChar char="•"/>
              <a:defRPr/>
            </a:pPr>
            <a:r>
              <a:rPr lang="en-US" sz="3600" dirty="0" smtClean="0">
                <a:latin typeface="Cambria Math" pitchFamily="18" charset="0"/>
                <a:ea typeface="Cambria Math" pitchFamily="18" charset="0"/>
              </a:rPr>
              <a:t>#Out of Home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Onsite QSR – Case Sample</a:t>
            </a:r>
            <a:endParaRPr lang="en-US" dirty="0"/>
          </a:p>
        </p:txBody>
      </p:sp>
      <p:sp>
        <p:nvSpPr>
          <p:cNvPr id="3" name="Content Placeholder 2"/>
          <p:cNvSpPr>
            <a:spLocks noGrp="1"/>
          </p:cNvSpPr>
          <p:nvPr>
            <p:ph sz="half" idx="1"/>
          </p:nvPr>
        </p:nvSpPr>
        <p:spPr/>
        <p:txBody>
          <a:bodyPr>
            <a:normAutofit/>
          </a:bodyPr>
          <a:lstStyle/>
          <a:p>
            <a:pPr>
              <a:buNone/>
            </a:pPr>
            <a:r>
              <a:rPr lang="en-US" dirty="0" smtClean="0"/>
              <a:t>County specific information…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1367</TotalTime>
  <Words>2092</Words>
  <Application>Microsoft Office PowerPoint</Application>
  <PresentationFormat>On-screen Show (4:3)</PresentationFormat>
  <Paragraphs>165</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 Math</vt:lpstr>
      <vt:lpstr>Gill Sans MT</vt:lpstr>
      <vt:lpstr>Verdana</vt:lpstr>
      <vt:lpstr>Wingdings 2</vt:lpstr>
      <vt:lpstr>Solstice</vt:lpstr>
      <vt:lpstr>County Name  Next Steps Meeting</vt:lpstr>
      <vt:lpstr>Next Steps Meeting</vt:lpstr>
      <vt:lpstr>Continuous Quality Improvement (CQI) Effort </vt:lpstr>
      <vt:lpstr>Compliance   Quality</vt:lpstr>
      <vt:lpstr>Key Components of CQI Effort</vt:lpstr>
      <vt:lpstr>Quality Service Review (QSR)</vt:lpstr>
      <vt:lpstr>QSR in County Name Collaboration of State, Region, County and Community</vt:lpstr>
      <vt:lpstr>Onsite QSR - Case Sample</vt:lpstr>
      <vt:lpstr>Onsite QSR – Case Sample</vt:lpstr>
      <vt:lpstr>Onsite QSR - Strengths</vt:lpstr>
      <vt:lpstr>Onsite QSR - Concerns</vt:lpstr>
      <vt:lpstr>Sponsor Team and  Improvement Team(s)</vt:lpstr>
      <vt:lpstr>County Improvement Plan (CIP)</vt:lpstr>
      <vt:lpstr>Next County QSR</vt:lpstr>
      <vt:lpstr>Statewide TA Collaborative</vt:lpstr>
      <vt:lpstr>County-Specific TA Collaborative</vt:lpstr>
      <vt:lpstr>Questions/Discussion/Next Steps…</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Philadelphia Next Steps Meeting</dc:title>
  <dc:creator>Jeanne Edwards</dc:creator>
  <cp:lastModifiedBy>Jeanne Edwards</cp:lastModifiedBy>
  <cp:revision>133</cp:revision>
  <dcterms:created xsi:type="dcterms:W3CDTF">2011-03-08T15:39:13Z</dcterms:created>
  <dcterms:modified xsi:type="dcterms:W3CDTF">2015-12-21T16:15:19Z</dcterms:modified>
</cp:coreProperties>
</file>